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07b45b41-18b7-eae8-ee4d-82542dc1ead8}">
          <p14:sldIdLst>
            <p14:sldId id="257"/>
          </p14:sldIdLst>
        </p14:section>
        <p14:section name="General Management" id="{fbcc9504-c3e2-ea33-1dd0-5f3fc4777df0}">
          <p14:sldIdLst>
            <p14:sldId id="258"/>
          </p14:sldIdLst>
        </p14:section>
        <p14:section name="Product Management" id="{928f7d35-56ea-4819-38ce-376f25a1c613}">
          <p14:sldIdLst>
            <p14:sldId id="259"/>
          </p14:sldIdLst>
        </p14:section>
        <p14:section name="Marketing" id="{de7ce63c-4336-6692-6abe-30e92f67ae92}">
          <p14:sldIdLst>
            <p14:sldId id="260"/>
          </p14:sldIdLst>
        </p14:section>
        <p14:section name="Sales" id="{8c7708bc-57c9-f5d8-2aec-3fc753ec1f77}">
          <p14:sldIdLst>
            <p14:sldId id="261"/>
          </p14:sldIdLst>
        </p14:section>
        <p14:section name="Sales Commercial" id="{16774d4b-60d3-0a83-0600-4552033bbc43}">
          <p14:sldIdLst>
            <p14:sldId id="262"/>
          </p14:sldIdLst>
        </p14:section>
        <p14:section name="After Sales Service" id="{58510968-f9d0-b932-4124-d497078bd781}">
          <p14:sldIdLst>
            <p14:sldId id="263"/>
          </p14:sldIdLst>
        </p14:section>
        <p14:section name="Finance" id="{5bf5439e-12a3-2825-5dc1-f0e9e2133b81}">
          <p14:sldIdLst>
            <p14:sldId id="264"/>
          </p14:sldIdLst>
        </p14:section>
        <p14:section name="Close" id="{59af3ec1-7721-c9b4-72ec-f8563e24b92c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Partner-facing contact directory for Midea MME. Same content as the live web directory.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chemeClr val="bg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37744" cy="6858000"/>
          </a:xfrm>
          <a:prstGeom prst="rect">
            <a:avLst/>
          </a:prstGeom>
          <a:solidFill>
            <a:schemeClr val="accent1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NCTIO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55664"/>
            <a:ext cx="12161520" cy="402336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6473952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chemeClr val="accent2"/>
                </a:solidFill>
              </a:rPr>
              <a:t>MIDEA  |  TOSHIBA   ·   Middle East &amp; Levant   ·   MME Contact Directory 2026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686800" y="647395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1"/>
                </a:solidFill>
              </a:rPr>
              <a:t>mme-contacts.pages.dev</a:t>
            </a:r>
            <a:endParaRPr lang="en-US" sz="9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1100" spc="100" kern="0" dirty="0">
                <a:solidFill>
                  <a:schemeClr val="accent2"/>
                </a:solidFill>
              </a:defRPr>
            </a:lvl1pPr>
          </a:lstStyle>
          <a:p>
            <a:pPr algn="r" indent="0" marL="0">
              <a:buNone/>
            </a:pPr>
            <a:endParaRPr lang="en-US" sz="1100" dirty="0"/>
          </a:p>
        </p:txBody>
      </p:sp>
      <p:sp>
        <p:nvSpPr>
          <p:cNvPr id="8" name="Shape 3"/>
          <p:cNvSpPr/>
          <p:nvPr/>
        </p:nvSpPr>
        <p:spPr>
          <a:xfrm>
            <a:off x="502920" y="1353312"/>
            <a:ext cx="11155680" cy="18288"/>
          </a:xfrm>
          <a:prstGeom prst="rect">
            <a:avLst/>
          </a:prstGeom>
          <a:solidFill>
            <a:schemeClr val="tx1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55664"/>
            <a:ext cx="12161520" cy="402336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6473952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chemeClr val="accent2"/>
                </a:solidFill>
              </a:rPr>
              <a:t>MIDEA  |  TOSHIBA   ·   Middle East &amp; Levant   ·   MME Contact Directory 2026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8686800" y="647395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1"/>
                </a:solidFill>
              </a:rPr>
              <a:t>mme-contacts.pages.dev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371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chemeClr val="accent2"/>
                </a:solidFill>
              </a:rPr>
              <a:t>MIDEA   |   TOSHIBA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786384" y="1828800"/>
            <a:ext cx="8595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600"/>
              </a:lnSpc>
              <a:buNone/>
            </a:pPr>
            <a:r>
              <a:rPr lang="en-US" sz="5200" b="1" dirty="0">
                <a:solidFill>
                  <a:schemeClr val="tx1"/>
                </a:solidFill>
              </a:rPr>
              <a:t>Who to contact at</a:t>
            </a:r>
            <a:endParaRPr lang="en-US" sz="5200" dirty="0"/>
          </a:p>
          <a:p>
            <a:pPr indent="0" marL="0">
              <a:lnSpc>
                <a:spcPts val="5600"/>
              </a:lnSpc>
              <a:buNone/>
            </a:pPr>
            <a:r>
              <a:rPr lang="en-US" sz="5200" b="1" dirty="0">
                <a:solidFill>
                  <a:schemeClr val="tx1"/>
                </a:solidFill>
              </a:rPr>
              <a:t>Midea MME</a:t>
            </a:r>
            <a:endParaRPr lang="en-US" sz="5200" dirty="0"/>
          </a:p>
        </p:txBody>
      </p:sp>
      <p:sp>
        <p:nvSpPr>
          <p:cNvPr id="4" name="Shape 2"/>
          <p:cNvSpPr/>
          <p:nvPr/>
        </p:nvSpPr>
        <p:spPr>
          <a:xfrm>
            <a:off x="822960" y="3703320"/>
            <a:ext cx="10058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39776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Find the function you need, open it, and reach the right person.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57200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GCC  </a:t>
            </a:r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UAE · Kuwait · Bahrain · Qatar · Oman        </a:t>
            </a:r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LEVANT  </a:t>
            </a:r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Jordan · Lebanon · Iraq · Syria · Israel · Palestine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897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Middle East &amp; Levant  ·  2026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5897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accent1"/>
                </a:solidFill>
              </a:rPr>
              <a:t>mme-contacts.pages.dev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8404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teams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969264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Seven functions, 29 people across GCC &amp; Levant.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11155680" cy="18288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5" name="card-0"/>
          <p:cNvSpPr/>
          <p:nvPr/>
        </p:nvSpPr>
        <p:spPr>
          <a:xfrm>
            <a:off x="502920" y="1783080"/>
            <a:ext cx="2606040" cy="18288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783080"/>
            <a:ext cx="26060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20574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General Management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4320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2"/>
                </a:solidFill>
              </a:rPr>
              <a:t>Entity leadership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24612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chemeClr val="accent1"/>
                </a:solidFill>
              </a:rPr>
              <a:t>1 person</a:t>
            </a:r>
            <a:endParaRPr lang="en-US" sz="1000" dirty="0"/>
          </a:p>
        </p:txBody>
      </p:sp>
      <p:sp>
        <p:nvSpPr>
          <p:cNvPr id="10" name="card-1"/>
          <p:cNvSpPr/>
          <p:nvPr/>
        </p:nvSpPr>
        <p:spPr>
          <a:xfrm>
            <a:off x="3337560" y="1783080"/>
            <a:ext cx="2606040" cy="18288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783080"/>
            <a:ext cx="26060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566160" y="20574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Product Management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274320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2"/>
                </a:solidFill>
              </a:rPr>
              <a:t>Range, specifications and launches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3566160" y="324612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chemeClr val="accent1"/>
                </a:solidFill>
              </a:rPr>
              <a:t>6 people</a:t>
            </a:r>
            <a:endParaRPr lang="en-US" sz="1000" dirty="0"/>
          </a:p>
        </p:txBody>
      </p:sp>
      <p:sp>
        <p:nvSpPr>
          <p:cNvPr id="15" name="card-2"/>
          <p:cNvSpPr/>
          <p:nvPr/>
        </p:nvSpPr>
        <p:spPr>
          <a:xfrm>
            <a:off x="6172200" y="1783080"/>
            <a:ext cx="2606040" cy="18288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16" name="Shape 14"/>
          <p:cNvSpPr/>
          <p:nvPr/>
        </p:nvSpPr>
        <p:spPr>
          <a:xfrm>
            <a:off x="6172200" y="1783080"/>
            <a:ext cx="26060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0" y="20574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Marketing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0" y="274320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2"/>
                </a:solidFill>
              </a:rPr>
              <a:t>Brand, retail and trade marketing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324612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chemeClr val="accent1"/>
                </a:solidFill>
              </a:rPr>
              <a:t>6 people</a:t>
            </a:r>
            <a:endParaRPr lang="en-US" sz="1000" dirty="0"/>
          </a:p>
        </p:txBody>
      </p:sp>
      <p:sp>
        <p:nvSpPr>
          <p:cNvPr id="20" name="card-3"/>
          <p:cNvSpPr/>
          <p:nvPr/>
        </p:nvSpPr>
        <p:spPr>
          <a:xfrm>
            <a:off x="9006840" y="1783080"/>
            <a:ext cx="2606040" cy="18288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1" name="Shape 19"/>
          <p:cNvSpPr/>
          <p:nvPr/>
        </p:nvSpPr>
        <p:spPr>
          <a:xfrm>
            <a:off x="9006840" y="1783080"/>
            <a:ext cx="26060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235440" y="205740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Sales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9235440" y="274320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2"/>
                </a:solidFill>
              </a:rPr>
              <a:t>Commercial ownership by market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9235440" y="324612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chemeClr val="accent1"/>
                </a:solidFill>
              </a:rPr>
              <a:t>6 people</a:t>
            </a:r>
            <a:endParaRPr lang="en-US" sz="1000" dirty="0"/>
          </a:p>
        </p:txBody>
      </p:sp>
      <p:sp>
        <p:nvSpPr>
          <p:cNvPr id="25" name="card-4"/>
          <p:cNvSpPr/>
          <p:nvPr/>
        </p:nvSpPr>
        <p:spPr>
          <a:xfrm>
            <a:off x="502920" y="3886200"/>
            <a:ext cx="2606040" cy="18288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6" name="Shape 24"/>
          <p:cNvSpPr/>
          <p:nvPr/>
        </p:nvSpPr>
        <p:spPr>
          <a:xfrm>
            <a:off x="502920" y="3886200"/>
            <a:ext cx="26060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31520" y="41605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Sales Commercial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731520" y="484632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2"/>
                </a:solidFill>
              </a:rPr>
              <a:t>Orders, coordination and shipping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731520" y="534924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chemeClr val="accent1"/>
                </a:solidFill>
              </a:rPr>
              <a:t>4 people</a:t>
            </a:r>
            <a:endParaRPr lang="en-US" sz="1000" dirty="0"/>
          </a:p>
        </p:txBody>
      </p:sp>
      <p:sp>
        <p:nvSpPr>
          <p:cNvPr id="30" name="card-5"/>
          <p:cNvSpPr/>
          <p:nvPr/>
        </p:nvSpPr>
        <p:spPr>
          <a:xfrm>
            <a:off x="3337560" y="3886200"/>
            <a:ext cx="2606040" cy="18288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31" name="Shape 29"/>
          <p:cNvSpPr/>
          <p:nvPr/>
        </p:nvSpPr>
        <p:spPr>
          <a:xfrm>
            <a:off x="3337560" y="3886200"/>
            <a:ext cx="26060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3566160" y="41605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After Sales Service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3566160" y="484632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2"/>
                </a:solidFill>
              </a:rPr>
              <a:t>Warranty, parts and technical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3566160" y="534924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chemeClr val="accent1"/>
                </a:solidFill>
              </a:rPr>
              <a:t>4 people</a:t>
            </a:r>
            <a:endParaRPr lang="en-US" sz="1000" dirty="0"/>
          </a:p>
        </p:txBody>
      </p:sp>
      <p:sp>
        <p:nvSpPr>
          <p:cNvPr id="35" name="card-6"/>
          <p:cNvSpPr/>
          <p:nvPr/>
        </p:nvSpPr>
        <p:spPr>
          <a:xfrm>
            <a:off x="6172200" y="3886200"/>
            <a:ext cx="2606040" cy="18288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36" name="Shape 34"/>
          <p:cNvSpPr/>
          <p:nvPr/>
        </p:nvSpPr>
        <p:spPr>
          <a:xfrm>
            <a:off x="6172200" y="3886200"/>
            <a:ext cx="26060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400800" y="416052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Finance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6400800" y="4846320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accent2"/>
                </a:solidFill>
              </a:rPr>
              <a:t>Invoices, credit and FP&amp;A</a:t>
            </a:r>
            <a:endParaRPr lang="en-US" sz="950" dirty="0"/>
          </a:p>
        </p:txBody>
      </p:sp>
      <p:sp>
        <p:nvSpPr>
          <p:cNvPr id="39" name="Text 37"/>
          <p:cNvSpPr txBox="1"/>
          <p:nvPr/>
        </p:nvSpPr>
        <p:spPr>
          <a:xfrm>
            <a:off x="6400800" y="534924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chemeClr val="accent1"/>
                </a:solidFill>
              </a:rPr>
              <a:t>2 people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General Management</a:t>
            </a:r>
            <a:endParaRPr lang="en-US" sz="3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Entity leadership</a:t>
            </a:r>
            <a:endParaRPr lang="en-US" sz="12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1 PERSON</a:t>
            </a:r>
            <a:endParaRPr lang="en-US" sz="1100" dirty="0"/>
          </a:p>
        </p:txBody>
      </p:sp>
      <p:sp>
        <p:nvSpPr>
          <p:cNvPr id="5" name="p-paris-li"/>
          <p:cNvSpPr/>
          <p:nvPr/>
        </p:nvSpPr>
        <p:spPr>
          <a:xfrm>
            <a:off x="502920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627632"/>
            <a:ext cx="41148" cy="22860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865376"/>
            <a:ext cx="914400" cy="914400"/>
          </a:xfrm>
          <a:prstGeom prst="ellipse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801368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Paris Li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801368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General Manager — Midea Middle East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0664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paris.li@midea.com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740664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Product Management</a:t>
            </a:r>
            <a:endParaRPr lang="en-US" sz="3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Range, specifications and launches</a:t>
            </a:r>
            <a:endParaRPr lang="en-US" sz="12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6 PEOPLE</a:t>
            </a:r>
            <a:endParaRPr lang="en-US" sz="1100" dirty="0"/>
          </a:p>
        </p:txBody>
      </p:sp>
      <p:sp>
        <p:nvSpPr>
          <p:cNvPr id="5" name="p-tevfik-mert-yilmaz"/>
          <p:cNvSpPr/>
          <p:nvPr/>
        </p:nvSpPr>
        <p:spPr>
          <a:xfrm>
            <a:off x="502920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865376"/>
            <a:ext cx="914400" cy="91440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01368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Tevfik Mert Yilmaz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801368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Head of Product Management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740664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tevfik.yilmaz@midea.com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40664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1" name="p-seung-woo-oh-(matthew)"/>
          <p:cNvSpPr/>
          <p:nvPr/>
        </p:nvSpPr>
        <p:spPr>
          <a:xfrm>
            <a:off x="4398264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08" y="1865376"/>
            <a:ext cx="914400" cy="914400"/>
          </a:xfrm>
          <a:prstGeom prst="ellipse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96712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Seung Woo Oh (Matthew)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696712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Product Manager — REF + RAC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636008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seungwoo.oh@midea.com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4636008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7" name="p-zeynep-nemutlu"/>
          <p:cNvSpPr/>
          <p:nvPr/>
        </p:nvSpPr>
        <p:spPr>
          <a:xfrm>
            <a:off x="8293608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1865376"/>
            <a:ext cx="914400" cy="914400"/>
          </a:xfrm>
          <a:prstGeom prst="ellipse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592056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Zeynep Nemutlu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9592056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Product Manager</a:t>
            </a:r>
            <a:endParaRPr lang="en-US" sz="1000" dirty="0"/>
          </a:p>
        </p:txBody>
      </p:sp>
      <p:sp>
        <p:nvSpPr>
          <p:cNvPr id="21" name="Text 16"/>
          <p:cNvSpPr txBox="1"/>
          <p:nvPr/>
        </p:nvSpPr>
        <p:spPr>
          <a:xfrm>
            <a:off x="8531352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zeynep.nemutlu@midea.com</a:t>
            </a:r>
            <a:endParaRPr lang="en-US" sz="950" dirty="0"/>
          </a:p>
        </p:txBody>
      </p:sp>
      <p:sp>
        <p:nvSpPr>
          <p:cNvPr id="22" name="Text 17"/>
          <p:cNvSpPr txBox="1"/>
          <p:nvPr/>
        </p:nvSpPr>
        <p:spPr>
          <a:xfrm>
            <a:off x="8531352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23" name="p-mohideen-nazeer"/>
          <p:cNvSpPr/>
          <p:nvPr/>
        </p:nvSpPr>
        <p:spPr>
          <a:xfrm>
            <a:off x="502920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" y="4453128"/>
            <a:ext cx="914400" cy="914400"/>
          </a:xfrm>
          <a:prstGeom prst="ellipse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801368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Mohideen Nazeer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1801368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Product Manager — MOA + Built-in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740664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mohideen.nazeer@midea.com</a:t>
            </a:r>
            <a:endParaRPr lang="en-US" sz="950" dirty="0"/>
          </a:p>
        </p:txBody>
      </p:sp>
      <p:sp>
        <p:nvSpPr>
          <p:cNvPr id="28" name="Text 22"/>
          <p:cNvSpPr txBox="1"/>
          <p:nvPr/>
        </p:nvSpPr>
        <p:spPr>
          <a:xfrm>
            <a:off x="740664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29" name="p-yujin-jung"/>
          <p:cNvSpPr/>
          <p:nvPr/>
        </p:nvSpPr>
        <p:spPr>
          <a:xfrm>
            <a:off x="4398264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4453128"/>
            <a:ext cx="914400" cy="914400"/>
          </a:xfrm>
          <a:prstGeom prst="ellipse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5696712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Yujin Jung</a:t>
            </a:r>
            <a:endParaRPr lang="en-US" sz="1400" dirty="0"/>
          </a:p>
        </p:txBody>
      </p:sp>
      <p:sp>
        <p:nvSpPr>
          <p:cNvPr id="32" name="Text 25"/>
          <p:cNvSpPr txBox="1"/>
          <p:nvPr/>
        </p:nvSpPr>
        <p:spPr>
          <a:xfrm>
            <a:off x="5696712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Product Manager — SDA + Water Dispenser</a:t>
            </a:r>
            <a:endParaRPr lang="en-US" sz="1000" dirty="0"/>
          </a:p>
        </p:txBody>
      </p:sp>
      <p:sp>
        <p:nvSpPr>
          <p:cNvPr id="33" name="Text 26"/>
          <p:cNvSpPr txBox="1"/>
          <p:nvPr/>
        </p:nvSpPr>
        <p:spPr>
          <a:xfrm>
            <a:off x="4636008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yujin.jung@midea.com</a:t>
            </a:r>
            <a:endParaRPr lang="en-US" sz="950" dirty="0"/>
          </a:p>
        </p:txBody>
      </p:sp>
      <p:sp>
        <p:nvSpPr>
          <p:cNvPr id="34" name="Text 27"/>
          <p:cNvSpPr txBox="1"/>
          <p:nvPr/>
        </p:nvSpPr>
        <p:spPr>
          <a:xfrm>
            <a:off x="4636008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35" name="p-muhammad-zahid-chohan"/>
          <p:cNvSpPr/>
          <p:nvPr/>
        </p:nvSpPr>
        <p:spPr>
          <a:xfrm>
            <a:off x="8293608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352" y="4453128"/>
            <a:ext cx="914400" cy="914400"/>
          </a:xfrm>
          <a:prstGeom prst="ellipse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9592056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Muhammad Zahid Chohan</a:t>
            </a:r>
            <a:endParaRPr lang="en-US" sz="1400" dirty="0"/>
          </a:p>
        </p:txBody>
      </p:sp>
      <p:sp>
        <p:nvSpPr>
          <p:cNvPr id="38" name="Text 30"/>
          <p:cNvSpPr txBox="1"/>
          <p:nvPr/>
        </p:nvSpPr>
        <p:spPr>
          <a:xfrm>
            <a:off x="9592056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Product Specialist — MOA + Built-in</a:t>
            </a:r>
            <a:endParaRPr lang="en-US" sz="1000" dirty="0"/>
          </a:p>
        </p:txBody>
      </p:sp>
      <p:sp>
        <p:nvSpPr>
          <p:cNvPr id="39" name="Text 31"/>
          <p:cNvSpPr txBox="1"/>
          <p:nvPr/>
        </p:nvSpPr>
        <p:spPr>
          <a:xfrm>
            <a:off x="8531352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muhammad.zahid@midea.com</a:t>
            </a:r>
            <a:endParaRPr lang="en-US" sz="950" dirty="0"/>
          </a:p>
        </p:txBody>
      </p:sp>
      <p:sp>
        <p:nvSpPr>
          <p:cNvPr id="40" name="Text 32"/>
          <p:cNvSpPr txBox="1"/>
          <p:nvPr/>
        </p:nvSpPr>
        <p:spPr>
          <a:xfrm>
            <a:off x="8531352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Marketing</a:t>
            </a:r>
            <a:endParaRPr lang="en-US" sz="3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Brand, retail and trade marketing</a:t>
            </a:r>
            <a:endParaRPr lang="en-US" sz="12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6 PEOPLE</a:t>
            </a:r>
            <a:endParaRPr lang="en-US" sz="1100" dirty="0"/>
          </a:p>
        </p:txBody>
      </p:sp>
      <p:sp>
        <p:nvSpPr>
          <p:cNvPr id="5" name="p-ahmed-soliman"/>
          <p:cNvSpPr/>
          <p:nvPr/>
        </p:nvSpPr>
        <p:spPr>
          <a:xfrm>
            <a:off x="502920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627632"/>
            <a:ext cx="41148" cy="22860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865376"/>
            <a:ext cx="914400" cy="914400"/>
          </a:xfrm>
          <a:prstGeom prst="ellipse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801368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Ahmed Soliman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801368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Head of Marketing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740664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ahmedsoliman.m@midea.com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740664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2" name="p-simran-mittal"/>
          <p:cNvSpPr/>
          <p:nvPr/>
        </p:nvSpPr>
        <p:spPr>
          <a:xfrm>
            <a:off x="4398264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08" y="1865376"/>
            <a:ext cx="914400" cy="914400"/>
          </a:xfrm>
          <a:prstGeom prst="ellipse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696712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Simran Mittal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5696712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Senior Marketing Specialist — Brand &amp; Digital Marketing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636008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simran.mittal@midea.com</a:t>
            </a:r>
            <a:endParaRPr lang="en-US" sz="950" dirty="0"/>
          </a:p>
        </p:txBody>
      </p:sp>
      <p:sp>
        <p:nvSpPr>
          <p:cNvPr id="17" name="Text 13"/>
          <p:cNvSpPr txBox="1"/>
          <p:nvPr/>
        </p:nvSpPr>
        <p:spPr>
          <a:xfrm>
            <a:off x="4636008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8" name="p-nour-abi-faraj"/>
          <p:cNvSpPr/>
          <p:nvPr/>
        </p:nvSpPr>
        <p:spPr>
          <a:xfrm>
            <a:off x="8293608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1865376"/>
            <a:ext cx="914400" cy="914400"/>
          </a:xfrm>
          <a:prstGeom prst="ellipse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592056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Nour Abi Faraj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9592056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Branding, Digital &amp; Event Management</a:t>
            </a:r>
            <a:endParaRPr lang="en-US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8531352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nour.faraj@midea.com</a:t>
            </a:r>
            <a:endParaRPr lang="en-US" sz="950" dirty="0"/>
          </a:p>
        </p:txBody>
      </p:sp>
      <p:sp>
        <p:nvSpPr>
          <p:cNvPr id="23" name="Text 18"/>
          <p:cNvSpPr txBox="1"/>
          <p:nvPr/>
        </p:nvSpPr>
        <p:spPr>
          <a:xfrm>
            <a:off x="8531352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24" name="p-ahmed-mohamed-tawfik"/>
          <p:cNvSpPr/>
          <p:nvPr/>
        </p:nvSpPr>
        <p:spPr>
          <a:xfrm>
            <a:off x="502920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" y="4453128"/>
            <a:ext cx="914400" cy="914400"/>
          </a:xfrm>
          <a:prstGeom prst="ellipse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1801368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Ahmed Mohamed Tawfik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1801368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Retail Management — GCC</a:t>
            </a:r>
            <a:endParaRPr lang="en-US" sz="1000" dirty="0"/>
          </a:p>
        </p:txBody>
      </p:sp>
      <p:sp>
        <p:nvSpPr>
          <p:cNvPr id="28" name="Text 22"/>
          <p:cNvSpPr txBox="1"/>
          <p:nvPr/>
        </p:nvSpPr>
        <p:spPr>
          <a:xfrm>
            <a:off x="740664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ahmed.t@midea.com</a:t>
            </a:r>
            <a:endParaRPr lang="en-US" sz="950" dirty="0"/>
          </a:p>
        </p:txBody>
      </p:sp>
      <p:sp>
        <p:nvSpPr>
          <p:cNvPr id="29" name="Text 23"/>
          <p:cNvSpPr txBox="1"/>
          <p:nvPr/>
        </p:nvSpPr>
        <p:spPr>
          <a:xfrm>
            <a:off x="740664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30" name="p-gautam-najeen"/>
          <p:cNvSpPr/>
          <p:nvPr/>
        </p:nvSpPr>
        <p:spPr>
          <a:xfrm>
            <a:off x="4398264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008" y="4453128"/>
            <a:ext cx="914400" cy="914400"/>
          </a:xfrm>
          <a:prstGeom prst="ellipse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5696712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Gautam Najeen</a:t>
            </a:r>
            <a:endParaRPr lang="en-US" sz="1400" dirty="0"/>
          </a:p>
        </p:txBody>
      </p:sp>
      <p:sp>
        <p:nvSpPr>
          <p:cNvPr id="33" name="Text 26"/>
          <p:cNvSpPr txBox="1"/>
          <p:nvPr/>
        </p:nvSpPr>
        <p:spPr>
          <a:xfrm>
            <a:off x="5696712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Visual Merchandiser — Trade Marketing</a:t>
            </a:r>
            <a:endParaRPr lang="en-US" sz="1000" dirty="0"/>
          </a:p>
        </p:txBody>
      </p:sp>
      <p:sp>
        <p:nvSpPr>
          <p:cNvPr id="34" name="Text 27"/>
          <p:cNvSpPr txBox="1"/>
          <p:nvPr/>
        </p:nvSpPr>
        <p:spPr>
          <a:xfrm>
            <a:off x="4636008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gautam.najeen@midea.com</a:t>
            </a:r>
            <a:endParaRPr lang="en-US" sz="950" dirty="0"/>
          </a:p>
        </p:txBody>
      </p:sp>
      <p:sp>
        <p:nvSpPr>
          <p:cNvPr id="35" name="Text 28"/>
          <p:cNvSpPr txBox="1"/>
          <p:nvPr/>
        </p:nvSpPr>
        <p:spPr>
          <a:xfrm>
            <a:off x="4636008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36" name="p-ahmed-adel-ramadan"/>
          <p:cNvSpPr/>
          <p:nvPr/>
        </p:nvSpPr>
        <p:spPr>
          <a:xfrm>
            <a:off x="8293608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1352" y="4453128"/>
            <a:ext cx="914400" cy="914400"/>
          </a:xfrm>
          <a:prstGeom prst="ellipse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9592056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Ahmed Adel Ramadan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9592056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Product Training Manager</a:t>
            </a:r>
            <a:endParaRPr lang="en-US" sz="1000" dirty="0"/>
          </a:p>
        </p:txBody>
      </p:sp>
      <p:sp>
        <p:nvSpPr>
          <p:cNvPr id="40" name="Text 32"/>
          <p:cNvSpPr txBox="1"/>
          <p:nvPr/>
        </p:nvSpPr>
        <p:spPr>
          <a:xfrm>
            <a:off x="8531352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ahmed4.ramadan@midea.com</a:t>
            </a:r>
            <a:endParaRPr lang="en-US" sz="950" dirty="0"/>
          </a:p>
        </p:txBody>
      </p:sp>
      <p:sp>
        <p:nvSpPr>
          <p:cNvPr id="41" name="Text 33"/>
          <p:cNvSpPr txBox="1"/>
          <p:nvPr/>
        </p:nvSpPr>
        <p:spPr>
          <a:xfrm>
            <a:off x="8531352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Sales</a:t>
            </a:r>
            <a:endParaRPr lang="en-US" sz="3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Commercial ownership by market</a:t>
            </a:r>
            <a:endParaRPr lang="en-US" sz="12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6 PEOPLE</a:t>
            </a:r>
            <a:endParaRPr lang="en-US" sz="1100" dirty="0"/>
          </a:p>
        </p:txBody>
      </p:sp>
      <p:sp>
        <p:nvSpPr>
          <p:cNvPr id="5" name="p-syed-hammad-ahmed"/>
          <p:cNvSpPr/>
          <p:nvPr/>
        </p:nvSpPr>
        <p:spPr>
          <a:xfrm>
            <a:off x="502920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865376"/>
            <a:ext cx="914400" cy="91440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01368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Syed Hammad Ahmed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801368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Head of Sales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740664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syed.hammad@midea.com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40664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1" name="p-suhaib-ashraf"/>
          <p:cNvSpPr/>
          <p:nvPr/>
        </p:nvSpPr>
        <p:spPr>
          <a:xfrm>
            <a:off x="4398264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08" y="1865376"/>
            <a:ext cx="914400" cy="914400"/>
          </a:xfrm>
          <a:prstGeom prst="ellipse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96712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Suhaib Ashraf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696712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Key Accounts — Bahrain &amp; Qatar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636008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suhaib.ashraf@midea.com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4636008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· Bahrain &amp; Qatar</a:t>
            </a:r>
            <a:endParaRPr lang="en-US" sz="850" dirty="0"/>
          </a:p>
        </p:txBody>
      </p:sp>
      <p:sp>
        <p:nvSpPr>
          <p:cNvPr id="17" name="p-vinu-chandy"/>
          <p:cNvSpPr/>
          <p:nvPr/>
        </p:nvSpPr>
        <p:spPr>
          <a:xfrm>
            <a:off x="8293608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1865376"/>
            <a:ext cx="914400" cy="914400"/>
          </a:xfrm>
          <a:prstGeom prst="ellipse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592056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Vinu Chandy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9592056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Country Manager — Oman</a:t>
            </a:r>
            <a:endParaRPr lang="en-US" sz="1000" dirty="0"/>
          </a:p>
        </p:txBody>
      </p:sp>
      <p:sp>
        <p:nvSpPr>
          <p:cNvPr id="21" name="Text 16"/>
          <p:cNvSpPr txBox="1"/>
          <p:nvPr/>
        </p:nvSpPr>
        <p:spPr>
          <a:xfrm>
            <a:off x="8531352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vinu.chandy@midea.com</a:t>
            </a:r>
            <a:endParaRPr lang="en-US" sz="950" dirty="0"/>
          </a:p>
        </p:txBody>
      </p:sp>
      <p:sp>
        <p:nvSpPr>
          <p:cNvPr id="22" name="Text 17"/>
          <p:cNvSpPr txBox="1"/>
          <p:nvPr/>
        </p:nvSpPr>
        <p:spPr>
          <a:xfrm>
            <a:off x="8531352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· Oman</a:t>
            </a:r>
            <a:endParaRPr lang="en-US" sz="850" dirty="0"/>
          </a:p>
        </p:txBody>
      </p:sp>
      <p:sp>
        <p:nvSpPr>
          <p:cNvPr id="23" name="p-open-position"/>
          <p:cNvSpPr/>
          <p:nvPr/>
        </p:nvSpPr>
        <p:spPr>
          <a:xfrm>
            <a:off x="502920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4" name="Shape 19"/>
          <p:cNvSpPr/>
          <p:nvPr/>
        </p:nvSpPr>
        <p:spPr>
          <a:xfrm>
            <a:off x="740664" y="4453128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740664" y="445312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OP</a:t>
            </a:r>
            <a:endParaRPr lang="en-US" sz="1800" dirty="0"/>
          </a:p>
        </p:txBody>
      </p:sp>
      <p:sp>
        <p:nvSpPr>
          <p:cNvPr id="26" name="Text 21"/>
          <p:cNvSpPr txBox="1"/>
          <p:nvPr/>
        </p:nvSpPr>
        <p:spPr>
          <a:xfrm>
            <a:off x="1801368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Open position</a:t>
            </a:r>
            <a:endParaRPr lang="en-US" sz="1400" dirty="0"/>
          </a:p>
        </p:txBody>
      </p:sp>
      <p:sp>
        <p:nvSpPr>
          <p:cNvPr id="27" name="Text 22"/>
          <p:cNvSpPr txBox="1"/>
          <p:nvPr/>
        </p:nvSpPr>
        <p:spPr>
          <a:xfrm>
            <a:off x="1801368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Country Manager — Kuwait</a:t>
            </a:r>
            <a:endParaRPr lang="en-US" sz="1000" dirty="0"/>
          </a:p>
        </p:txBody>
      </p:sp>
      <p:sp>
        <p:nvSpPr>
          <p:cNvPr id="28" name="Text 23"/>
          <p:cNvSpPr txBox="1"/>
          <p:nvPr/>
        </p:nvSpPr>
        <p:spPr>
          <a:xfrm>
            <a:off x="740664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2"/>
                </a:solidFill>
              </a:rPr>
              <a:t>Contact details to be confirmed</a:t>
            </a:r>
            <a:endParaRPr lang="en-US" sz="950" dirty="0"/>
          </a:p>
        </p:txBody>
      </p:sp>
      <p:sp>
        <p:nvSpPr>
          <p:cNvPr id="29" name="Text 24"/>
          <p:cNvSpPr txBox="1"/>
          <p:nvPr/>
        </p:nvSpPr>
        <p:spPr>
          <a:xfrm>
            <a:off x="740664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· Kuwait</a:t>
            </a:r>
            <a:endParaRPr lang="en-US" sz="850" dirty="0"/>
          </a:p>
        </p:txBody>
      </p:sp>
      <p:sp>
        <p:nvSpPr>
          <p:cNvPr id="30" name="p-ahmad-jamal-abu-dheir"/>
          <p:cNvSpPr/>
          <p:nvPr/>
        </p:nvSpPr>
        <p:spPr>
          <a:xfrm>
            <a:off x="4398264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008" y="4453128"/>
            <a:ext cx="914400" cy="914400"/>
          </a:xfrm>
          <a:prstGeom prst="ellipse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696712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Ahmad Jamal Abu Dheir</a:t>
            </a:r>
            <a:endParaRPr lang="en-US" sz="1400" dirty="0"/>
          </a:p>
        </p:txBody>
      </p:sp>
      <p:sp>
        <p:nvSpPr>
          <p:cNvPr id="33" name="Text 27"/>
          <p:cNvSpPr txBox="1"/>
          <p:nvPr/>
        </p:nvSpPr>
        <p:spPr>
          <a:xfrm>
            <a:off x="5696712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Levant Sales Head</a:t>
            </a:r>
            <a:endParaRPr lang="en-US" sz="1000" dirty="0"/>
          </a:p>
        </p:txBody>
      </p:sp>
      <p:sp>
        <p:nvSpPr>
          <p:cNvPr id="34" name="Text 28"/>
          <p:cNvSpPr txBox="1"/>
          <p:nvPr/>
        </p:nvSpPr>
        <p:spPr>
          <a:xfrm>
            <a:off x="4636008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ahmad.abudheir@midea.com</a:t>
            </a:r>
            <a:endParaRPr lang="en-US" sz="950" dirty="0"/>
          </a:p>
        </p:txBody>
      </p:sp>
      <p:sp>
        <p:nvSpPr>
          <p:cNvPr id="35" name="Text 29"/>
          <p:cNvSpPr txBox="1"/>
          <p:nvPr/>
        </p:nvSpPr>
        <p:spPr>
          <a:xfrm>
            <a:off x="4636008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Levant</a:t>
            </a:r>
            <a:endParaRPr lang="en-US" sz="850" dirty="0"/>
          </a:p>
        </p:txBody>
      </p:sp>
      <p:sp>
        <p:nvSpPr>
          <p:cNvPr id="36" name="p-diego-rodriguez-gonzalez"/>
          <p:cNvSpPr/>
          <p:nvPr/>
        </p:nvSpPr>
        <p:spPr>
          <a:xfrm>
            <a:off x="8293608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1352" y="4453128"/>
            <a:ext cx="914400" cy="914400"/>
          </a:xfrm>
          <a:prstGeom prst="ellipse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9592056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Diego Rodriguez Gonzalez</a:t>
            </a:r>
            <a:endParaRPr lang="en-US" sz="1400" dirty="0"/>
          </a:p>
        </p:txBody>
      </p:sp>
      <p:sp>
        <p:nvSpPr>
          <p:cNvPr id="39" name="Text 32"/>
          <p:cNvSpPr txBox="1"/>
          <p:nvPr/>
        </p:nvSpPr>
        <p:spPr>
          <a:xfrm>
            <a:off x="9592056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Export Manager — TEKA</a:t>
            </a:r>
            <a:endParaRPr lang="en-US" sz="1000" dirty="0"/>
          </a:p>
        </p:txBody>
      </p:sp>
      <p:sp>
        <p:nvSpPr>
          <p:cNvPr id="40" name="Text 33"/>
          <p:cNvSpPr txBox="1"/>
          <p:nvPr/>
        </p:nvSpPr>
        <p:spPr>
          <a:xfrm>
            <a:off x="8531352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diego.gonzalez@midea.com</a:t>
            </a:r>
            <a:endParaRPr lang="en-US" sz="950" dirty="0"/>
          </a:p>
        </p:txBody>
      </p:sp>
      <p:sp>
        <p:nvSpPr>
          <p:cNvPr id="41" name="Text 34"/>
          <p:cNvSpPr txBox="1"/>
          <p:nvPr/>
        </p:nvSpPr>
        <p:spPr>
          <a:xfrm>
            <a:off x="8531352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Sales Commercial</a:t>
            </a:r>
            <a:endParaRPr lang="en-US" sz="3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Orders, coordination and shipping</a:t>
            </a:r>
            <a:endParaRPr lang="en-US" sz="12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4 PEOPLE</a:t>
            </a:r>
            <a:endParaRPr lang="en-US" sz="1100" dirty="0"/>
          </a:p>
        </p:txBody>
      </p:sp>
      <p:sp>
        <p:nvSpPr>
          <p:cNvPr id="5" name="p-nanet-villanueva-paloma"/>
          <p:cNvSpPr/>
          <p:nvPr/>
        </p:nvSpPr>
        <p:spPr>
          <a:xfrm>
            <a:off x="502920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865376"/>
            <a:ext cx="914400" cy="91440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01368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Nanet Villanueva Paloma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801368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Sales Coordinating Assistant Manager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740664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nanet.paloma@midea.com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40664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1" name="p-dhanya-anoop"/>
          <p:cNvSpPr/>
          <p:nvPr/>
        </p:nvSpPr>
        <p:spPr>
          <a:xfrm>
            <a:off x="4398264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08" y="1865376"/>
            <a:ext cx="914400" cy="914400"/>
          </a:xfrm>
          <a:prstGeom prst="ellipse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96712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Dhanya Anoop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696712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Sales Coordinator — Levant + TEKA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636008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2"/>
                </a:solidFill>
              </a:rPr>
              <a:t>Contact details to be confirmed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4636008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Levant</a:t>
            </a:r>
            <a:endParaRPr lang="en-US" sz="850" dirty="0"/>
          </a:p>
        </p:txBody>
      </p:sp>
      <p:sp>
        <p:nvSpPr>
          <p:cNvPr id="17" name="p-deepa-gangwani"/>
          <p:cNvSpPr/>
          <p:nvPr/>
        </p:nvSpPr>
        <p:spPr>
          <a:xfrm>
            <a:off x="8293608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1865376"/>
            <a:ext cx="914400" cy="914400"/>
          </a:xfrm>
          <a:prstGeom prst="ellipse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592056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Deepa Gangwani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9592056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Sales Coordinator — GCC</a:t>
            </a:r>
            <a:endParaRPr lang="en-US" sz="1000" dirty="0"/>
          </a:p>
        </p:txBody>
      </p:sp>
      <p:sp>
        <p:nvSpPr>
          <p:cNvPr id="21" name="Text 16"/>
          <p:cNvSpPr txBox="1"/>
          <p:nvPr/>
        </p:nvSpPr>
        <p:spPr>
          <a:xfrm>
            <a:off x="8531352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2"/>
                </a:solidFill>
              </a:rPr>
              <a:t>Contact details to be confirmed</a:t>
            </a:r>
            <a:endParaRPr lang="en-US" sz="950" dirty="0"/>
          </a:p>
        </p:txBody>
      </p:sp>
      <p:sp>
        <p:nvSpPr>
          <p:cNvPr id="22" name="Text 17"/>
          <p:cNvSpPr txBox="1"/>
          <p:nvPr/>
        </p:nvSpPr>
        <p:spPr>
          <a:xfrm>
            <a:off x="8531352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</a:t>
            </a:r>
            <a:endParaRPr lang="en-US" sz="850" dirty="0"/>
          </a:p>
        </p:txBody>
      </p:sp>
      <p:sp>
        <p:nvSpPr>
          <p:cNvPr id="23" name="p-alina-(梁芬)"/>
          <p:cNvSpPr/>
          <p:nvPr/>
        </p:nvSpPr>
        <p:spPr>
          <a:xfrm>
            <a:off x="502920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24" name="Shape 19"/>
          <p:cNvSpPr/>
          <p:nvPr/>
        </p:nvSpPr>
        <p:spPr>
          <a:xfrm>
            <a:off x="740664" y="4453128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740664" y="445312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A梁</a:t>
            </a:r>
            <a:endParaRPr lang="en-US" sz="1800" dirty="0"/>
          </a:p>
        </p:txBody>
      </p:sp>
      <p:sp>
        <p:nvSpPr>
          <p:cNvPr id="26" name="Text 21"/>
          <p:cNvSpPr txBox="1"/>
          <p:nvPr/>
        </p:nvSpPr>
        <p:spPr>
          <a:xfrm>
            <a:off x="1801368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Alina (梁芬)</a:t>
            </a:r>
            <a:endParaRPr lang="en-US" sz="1400" dirty="0"/>
          </a:p>
        </p:txBody>
      </p:sp>
      <p:sp>
        <p:nvSpPr>
          <p:cNvPr id="27" name="Text 22"/>
          <p:cNvSpPr txBox="1"/>
          <p:nvPr/>
        </p:nvSpPr>
        <p:spPr>
          <a:xfrm>
            <a:off x="1801368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Order Management</a:t>
            </a:r>
            <a:endParaRPr lang="en-US" sz="1000" dirty="0"/>
          </a:p>
        </p:txBody>
      </p:sp>
      <p:sp>
        <p:nvSpPr>
          <p:cNvPr id="28" name="Text 23"/>
          <p:cNvSpPr txBox="1"/>
          <p:nvPr/>
        </p:nvSpPr>
        <p:spPr>
          <a:xfrm>
            <a:off x="740664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2"/>
                </a:solidFill>
              </a:rPr>
              <a:t>Contact details to be confirmed</a:t>
            </a:r>
            <a:endParaRPr lang="en-US" sz="950" dirty="0"/>
          </a:p>
        </p:txBody>
      </p:sp>
      <p:sp>
        <p:nvSpPr>
          <p:cNvPr id="29" name="Text 24"/>
          <p:cNvSpPr txBox="1"/>
          <p:nvPr/>
        </p:nvSpPr>
        <p:spPr>
          <a:xfrm>
            <a:off x="740664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After Sales Service</a:t>
            </a:r>
            <a:endParaRPr lang="en-US" sz="3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Warranty, parts and technical</a:t>
            </a:r>
            <a:endParaRPr lang="en-US" sz="12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4 PEOPLE</a:t>
            </a:r>
            <a:endParaRPr lang="en-US" sz="1100" dirty="0"/>
          </a:p>
        </p:txBody>
      </p:sp>
      <p:sp>
        <p:nvSpPr>
          <p:cNvPr id="5" name="p-mohammad-waseem-ansari"/>
          <p:cNvSpPr/>
          <p:nvPr/>
        </p:nvSpPr>
        <p:spPr>
          <a:xfrm>
            <a:off x="502920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865376"/>
            <a:ext cx="914400" cy="91440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01368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Mohammad Waseem Ansari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801368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Head of After Sales Service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740664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ansari.waseem@midea.com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40664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1" name="p-joriel-pechon"/>
          <p:cNvSpPr/>
          <p:nvPr/>
        </p:nvSpPr>
        <p:spPr>
          <a:xfrm>
            <a:off x="4398264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08" y="1865376"/>
            <a:ext cx="914400" cy="914400"/>
          </a:xfrm>
          <a:prstGeom prst="ellipse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96712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Joriel Pechon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696712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Assistant Spare Parts Manager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636008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joriel.pechon@midea.com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4636008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7" name="p-nasir-mohamed-idress"/>
          <p:cNvSpPr/>
          <p:nvPr/>
        </p:nvSpPr>
        <p:spPr>
          <a:xfrm>
            <a:off x="8293608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352" y="1865376"/>
            <a:ext cx="914400" cy="914400"/>
          </a:xfrm>
          <a:prstGeom prst="ellipse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592056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Nasir Mohamed Idress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9592056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Service Coordinator</a:t>
            </a:r>
            <a:endParaRPr lang="en-US" sz="1000" dirty="0"/>
          </a:p>
        </p:txBody>
      </p:sp>
      <p:sp>
        <p:nvSpPr>
          <p:cNvPr id="21" name="Text 16"/>
          <p:cNvSpPr txBox="1"/>
          <p:nvPr/>
        </p:nvSpPr>
        <p:spPr>
          <a:xfrm>
            <a:off x="8531352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nasir.m@midea.com</a:t>
            </a:r>
            <a:endParaRPr lang="en-US" sz="950" dirty="0"/>
          </a:p>
        </p:txBody>
      </p:sp>
      <p:sp>
        <p:nvSpPr>
          <p:cNvPr id="22" name="Text 17"/>
          <p:cNvSpPr txBox="1"/>
          <p:nvPr/>
        </p:nvSpPr>
        <p:spPr>
          <a:xfrm>
            <a:off x="8531352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23" name="p-leven-liu-(刘千林)"/>
          <p:cNvSpPr/>
          <p:nvPr/>
        </p:nvSpPr>
        <p:spPr>
          <a:xfrm>
            <a:off x="502920" y="4215384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" y="4453128"/>
            <a:ext cx="914400" cy="914400"/>
          </a:xfrm>
          <a:prstGeom prst="ellipse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801368" y="4453128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Leven Liu (刘千林)</a:t>
            </a:r>
            <a:endParaRPr lang="en-US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1801368" y="4892040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Service Manager — Levant</a:t>
            </a:r>
            <a:endParaRPr lang="en-US" sz="1000" dirty="0"/>
          </a:p>
        </p:txBody>
      </p:sp>
      <p:sp>
        <p:nvSpPr>
          <p:cNvPr id="27" name="Text 21"/>
          <p:cNvSpPr txBox="1"/>
          <p:nvPr/>
        </p:nvSpPr>
        <p:spPr>
          <a:xfrm>
            <a:off x="740664" y="5532120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leven.liu@midea.com</a:t>
            </a:r>
            <a:endParaRPr lang="en-US" sz="950" dirty="0"/>
          </a:p>
        </p:txBody>
      </p:sp>
      <p:sp>
        <p:nvSpPr>
          <p:cNvPr id="28" name="Text 22"/>
          <p:cNvSpPr txBox="1"/>
          <p:nvPr/>
        </p:nvSpPr>
        <p:spPr>
          <a:xfrm>
            <a:off x="740664" y="6044184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Levant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502920" y="384048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Finance</a:t>
            </a:r>
            <a:endParaRPr lang="en-US" sz="30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502920" y="969264"/>
            <a:ext cx="8412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2"/>
                </a:solidFill>
              </a:rPr>
              <a:t>Invoices, credit and FP&amp;A</a:t>
            </a:r>
            <a:endParaRPr lang="en-US" sz="12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8961120" y="4572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00" spc="100" kern="0" dirty="0">
                <a:solidFill>
                  <a:schemeClr val="accent2"/>
                </a:solidFill>
              </a:rPr>
              <a:t>2 PEOPLE</a:t>
            </a:r>
            <a:endParaRPr lang="en-US" sz="1100" dirty="0"/>
          </a:p>
        </p:txBody>
      </p:sp>
      <p:sp>
        <p:nvSpPr>
          <p:cNvPr id="5" name="p-stella-(方恬恬)"/>
          <p:cNvSpPr/>
          <p:nvPr/>
        </p:nvSpPr>
        <p:spPr>
          <a:xfrm>
            <a:off x="502920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865376"/>
            <a:ext cx="914400" cy="91440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01368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Stella (方恬恬)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801368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Head of Finance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740664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2"/>
                </a:solidFill>
              </a:rPr>
              <a:t>Contact details to be confirmed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740664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  <p:sp>
        <p:nvSpPr>
          <p:cNvPr id="11" name="p-kai-mun-(刘旂闻)"/>
          <p:cNvSpPr/>
          <p:nvPr/>
        </p:nvSpPr>
        <p:spPr>
          <a:xfrm>
            <a:off x="4398264" y="1627632"/>
            <a:ext cx="3721608" cy="2286000"/>
          </a:xfrm>
          <a:prstGeom prst="rect">
            <a:avLst/>
          </a:prstGeom>
          <a:solidFill>
            <a:schemeClr val="bg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08" y="1865376"/>
            <a:ext cx="914400" cy="914400"/>
          </a:xfrm>
          <a:prstGeom prst="ellipse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96712" y="1865376"/>
            <a:ext cx="21854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Kai Mun (刘旂闻)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5696712" y="2304288"/>
            <a:ext cx="21854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2"/>
                </a:solidFill>
              </a:rPr>
              <a:t>FP&amp;A — Middle East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636008" y="2944368"/>
            <a:ext cx="3264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kaimun.low@midea.com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4636008" y="3456432"/>
            <a:ext cx="32644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accent1"/>
                </a:solidFill>
              </a:rPr>
              <a:t>GCC &amp; Levant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1463040"/>
            <a:ext cx="1005840" cy="4572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02920" y="17830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Always current online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2606040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The live directory carries the same contacts, with search, one-tap call, email and WhatsApp.</a:t>
            </a:r>
            <a:endParaRPr lang="en-US" sz="14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It is updated as the team changes — this deck is a snapshot.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3749040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mme-contacts.pages.dev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48463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Something wrong or missing? Tell Ahmed Soliman — ahmedsoliman.m@midea.com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dea MME">
  <a:themeElements>
    <a:clrScheme name="Midea MME">
      <a:dk1>
        <a:srgbClr val="1A1513"/>
      </a:dk1>
      <a:lt1>
        <a:srgbClr val="FFFFFF"/>
      </a:lt1>
      <a:dk2>
        <a:srgbClr val="3E3532"/>
      </a:dk2>
      <a:lt2>
        <a:srgbClr val="F6F3F2"/>
      </a:lt2>
      <a:accent1>
        <a:srgbClr val="C8102E"/>
      </a:accent1>
      <a:accent2>
        <a:srgbClr val="7A6D69"/>
      </a:accent2>
      <a:accent3>
        <a:srgbClr val="E5DDDA"/>
      </a:accent3>
      <a:accent4>
        <a:srgbClr val="FBEAED"/>
      </a:accent4>
      <a:accent5>
        <a:srgbClr val="1F6B4A"/>
      </a:accent5>
      <a:accent6>
        <a:srgbClr val="8A6A1F"/>
      </a:accent6>
      <a:hlink>
        <a:srgbClr val="C8102E"/>
      </a:hlink>
      <a:folHlink>
        <a:srgbClr val="7A6D69"/>
      </a:folHlink>
    </a:clrScheme>
    <a:fontScheme name="Midea MME">
      <a:majorFont>
        <a:latin typeface="Segoe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Midea Consumer Appliances FZCO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MME Contact Directory</dc:title>
  <dc:subject>PptxGenJS Presentation</dc:subject>
  <dc:creator>Midea Middle East</dc:creator>
  <cp:lastModifiedBy>Midea Middle East</cp:lastModifiedBy>
  <cp:revision>1</cp:revision>
  <dcterms:created xsi:type="dcterms:W3CDTF">2026-10-08T07:01:42Z</dcterms:created>
  <dcterms:modified xsi:type="dcterms:W3CDTF">2026-10-08T07:01:42Z</dcterms:modified>
</cp:coreProperties>
</file>